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  <a:srgbClr val="F75447"/>
    <a:srgbClr val="E42E0A"/>
    <a:srgbClr val="EA671E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6" d="100"/>
          <a:sy n="106" d="100"/>
        </p:scale>
        <p:origin x="-114" y="-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95304E-B2BD-4906-B49F-64C810D566F2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BC43E-4ED4-48F6-8441-1822F9D09F5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BC43E-4ED4-48F6-8441-1822F9D09F5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501C0-4C9E-43CF-8EDF-65DA152438CC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284BC-A34F-42EE-A2D9-A857CEC73A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43539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501C0-4C9E-43CF-8EDF-65DA152438CC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284BC-A34F-42EE-A2D9-A857CEC73A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76527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501C0-4C9E-43CF-8EDF-65DA152438CC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284BC-A34F-42EE-A2D9-A857CEC73A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81452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501C0-4C9E-43CF-8EDF-65DA152438CC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284BC-A34F-42EE-A2D9-A857CEC73A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97634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501C0-4C9E-43CF-8EDF-65DA152438CC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284BC-A34F-42EE-A2D9-A857CEC73A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72174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501C0-4C9E-43CF-8EDF-65DA152438CC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284BC-A34F-42EE-A2D9-A857CEC73A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9113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501C0-4C9E-43CF-8EDF-65DA152438CC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284BC-A34F-42EE-A2D9-A857CEC73A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29976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501C0-4C9E-43CF-8EDF-65DA152438CC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284BC-A34F-42EE-A2D9-A857CEC73A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37974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501C0-4C9E-43CF-8EDF-65DA152438CC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284BC-A34F-42EE-A2D9-A857CEC73A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2973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501C0-4C9E-43CF-8EDF-65DA152438CC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284BC-A34F-42EE-A2D9-A857CEC73A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14426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501C0-4C9E-43CF-8EDF-65DA152438CC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284BC-A34F-42EE-A2D9-A857CEC73A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17855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501C0-4C9E-43CF-8EDF-65DA152438CC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284BC-A34F-42EE-A2D9-A857CEC73A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32857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4" name="Содержимое 13"/>
          <p:cNvGraphicFramePr>
            <a:graphicFrameLocks noGrp="1"/>
          </p:cNvGraphicFramePr>
          <p:nvPr>
            <p:ph idx="1"/>
          </p:nvPr>
        </p:nvGraphicFramePr>
        <p:xfrm>
          <a:off x="5781675" y="3676650"/>
          <a:ext cx="3171825" cy="2933700"/>
        </p:xfrm>
        <a:graphic>
          <a:graphicData uri="http://schemas.openxmlformats.org/drawingml/2006/table">
            <a:tbl>
              <a:tblPr/>
              <a:tblGrid>
                <a:gridCol w="3171825"/>
              </a:tblGrid>
              <a:tr h="29337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2050" name="Picture 2" descr="http://s6.gigacircle.com/media/s6_59d5dfa11f0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5" name="WordArt 7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4500562" y="142852"/>
            <a:ext cx="4136665" cy="779327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845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000"/>
                </a:solid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СОЛНЕЧНЫЙ</a:t>
            </a:r>
            <a:endParaRPr lang="ru-RU" sz="3600" kern="10" spc="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C000"/>
              </a:solidFill>
              <a:effectLst>
                <a:outerShdw dist="45791" dir="2021404" algn="ctr" rotWithShape="0">
                  <a:srgbClr val="808080">
                    <a:alpha val="80000"/>
                  </a:srgbClr>
                </a:outerShdw>
              </a:effectLst>
              <a:latin typeface="Arial Black"/>
            </a:endParaRP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736603">
            <a:off x="208397" y="3158"/>
            <a:ext cx="4468607" cy="3784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 rot="21409382">
            <a:off x="3298477" y="923913"/>
            <a:ext cx="500066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905"/>
                <a:solidFill>
                  <a:srgbClr val="E42E0A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Девиз лагеря:</a:t>
            </a:r>
            <a:endParaRPr lang="ru-RU" sz="3200" b="1" cap="none" spc="0" dirty="0">
              <a:ln w="1905"/>
              <a:solidFill>
                <a:srgbClr val="E42E0A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056" name="WordArt 8"/>
          <p:cNvSpPr>
            <a:spLocks noChangeArrowheads="1" noChangeShapeType="1" noTextEdit="1"/>
          </p:cNvSpPr>
          <p:nvPr/>
        </p:nvSpPr>
        <p:spPr bwMode="auto">
          <a:xfrm rot="21410458">
            <a:off x="5757310" y="1371172"/>
            <a:ext cx="3140889" cy="1621845"/>
          </a:xfrm>
          <a:prstGeom prst="rect">
            <a:avLst/>
          </a:prstGeom>
        </p:spPr>
        <p:txBody>
          <a:bodyPr wrap="none" fromWordArt="1">
            <a:prstTxWarp prst="textInflateBottom">
              <a:avLst/>
            </a:prstTxWarp>
            <a:scene3d>
              <a:camera prst="orthographicFront"/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 rtl="0"/>
            <a:r>
              <a:rPr lang="ru-RU" sz="2800" kern="10" spc="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effectLst/>
                <a:latin typeface="Impact"/>
              </a:rPr>
              <a:t>Солнышко лучистое,</a:t>
            </a:r>
          </a:p>
          <a:p>
            <a:pPr algn="ctr" rtl="0"/>
            <a:r>
              <a:rPr lang="ru-RU" sz="2800" kern="10" spc="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effectLst/>
                <a:latin typeface="Impact"/>
              </a:rPr>
              <a:t> мы твои лучи, </a:t>
            </a:r>
          </a:p>
          <a:p>
            <a:pPr algn="ctr" rtl="0"/>
            <a:r>
              <a:rPr lang="ru-RU" sz="2800" kern="10" spc="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effectLst/>
                <a:latin typeface="Impact"/>
              </a:rPr>
              <a:t>быть людьм</a:t>
            </a:r>
            <a:r>
              <a:rPr lang="ru-RU" sz="2800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и</a:t>
            </a:r>
          </a:p>
          <a:p>
            <a:pPr algn="ctr" rtl="0"/>
            <a:r>
              <a:rPr lang="ru-RU" sz="2800" kern="10" spc="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effectLst/>
                <a:latin typeface="Impact"/>
              </a:rPr>
              <a:t> хорошими</a:t>
            </a:r>
          </a:p>
          <a:p>
            <a:pPr algn="ctr" rtl="0"/>
            <a:r>
              <a:rPr lang="ru-RU" sz="2800" kern="10" spc="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effectLst/>
                <a:latin typeface="Impact"/>
              </a:rPr>
              <a:t>ты нас научи.</a:t>
            </a:r>
          </a:p>
          <a:p>
            <a:pPr algn="ctr" rtl="0"/>
            <a:endParaRPr lang="ru-RU" sz="2800" kern="10" spc="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effectLst/>
              <a:latin typeface="Impac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" y="3071810"/>
            <a:ext cx="421481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">
                  <a:solidFill>
                    <a:schemeClr val="accent6">
                      <a:lumMod val="20000"/>
                      <a:lumOff val="80000"/>
                    </a:schemeClr>
                  </a:solidFill>
                </a:ln>
                <a:solidFill>
                  <a:srgbClr val="E42E0A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ahnschrift" pitchFamily="34" charset="0"/>
              </a:rPr>
              <a:t>Песня лагеря:</a:t>
            </a:r>
            <a:endParaRPr lang="ru-RU" sz="2400" b="1" cap="none" spc="0" dirty="0">
              <a:ln w="1905">
                <a:solidFill>
                  <a:schemeClr val="accent6">
                    <a:lumMod val="20000"/>
                    <a:lumOff val="80000"/>
                  </a:schemeClr>
                </a:solidFill>
              </a:ln>
              <a:solidFill>
                <a:srgbClr val="E42E0A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Bahnschrift" pitchFamily="34" charset="0"/>
            </a:endParaRPr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214282" y="3571876"/>
            <a:ext cx="3929058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ahnschrift" pitchFamily="34" charset="0"/>
                <a:ea typeface="Corbel" pitchFamily="34" charset="0"/>
                <a:cs typeface="Times New Roman" pitchFamily="18" charset="0"/>
              </a:rPr>
              <a:t>Мы словно маленькие солнечные зайчики,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Bahnschrift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ahnschrift" pitchFamily="34" charset="0"/>
                <a:ea typeface="Corbel" pitchFamily="34" charset="0"/>
                <a:cs typeface="Times New Roman" pitchFamily="18" charset="0"/>
              </a:rPr>
              <a:t>У каждого всегда улыбка на лице.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Bahnschrift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ahnschrift" pitchFamily="34" charset="0"/>
                <a:ea typeface="Corbel" pitchFamily="34" charset="0"/>
                <a:cs typeface="Times New Roman" pitchFamily="18" charset="0"/>
              </a:rPr>
              <a:t>Все любят солнышко, и девочки, и мальчики,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Bahnschrift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ahnschrift" pitchFamily="34" charset="0"/>
                <a:ea typeface="Corbel" pitchFamily="34" charset="0"/>
                <a:cs typeface="Times New Roman" pitchFamily="18" charset="0"/>
              </a:rPr>
              <a:t>Светлее стало от улыбок на земле.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Bahnschrift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ahnschrift" pitchFamily="34" charset="0"/>
                <a:ea typeface="Corbel" pitchFamily="34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ahnschrift" pitchFamily="34" charset="0"/>
                <a:ea typeface="Corbel" pitchFamily="34" charset="0"/>
                <a:cs typeface="Times New Roman" pitchFamily="18" charset="0"/>
              </a:rPr>
              <a:t>Припев: Над нашей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Bahnschrift" pitchFamily="34" charset="0"/>
                <a:ea typeface="Corbel" pitchFamily="34" charset="0"/>
                <a:cs typeface="Times New Roman" pitchFamily="18" charset="0"/>
              </a:rPr>
              <a:t>голубой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ahnschrift" pitchFamily="34" charset="0"/>
                <a:ea typeface="Corbel" pitchFamily="34" charset="0"/>
                <a:cs typeface="Times New Roman" pitchFamily="18" charset="0"/>
              </a:rPr>
              <a:t> планетой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Bahnschrift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ahnschrift" pitchFamily="34" charset="0"/>
                <a:ea typeface="Corbel" pitchFamily="34" charset="0"/>
                <a:cs typeface="Times New Roman" pitchFamily="18" charset="0"/>
              </a:rPr>
              <a:t>                С рассветом солнышко встаёт,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Bahnschrift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ahnschrift" pitchFamily="34" charset="0"/>
                <a:ea typeface="Corbel" pitchFamily="34" charset="0"/>
                <a:cs typeface="Times New Roman" pitchFamily="18" charset="0"/>
              </a:rPr>
              <a:t>        И льётся солнечная песня,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Bahnschrift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ahnschrift" pitchFamily="34" charset="0"/>
                <a:ea typeface="Corbel" pitchFamily="34" charset="0"/>
                <a:cs typeface="Times New Roman" pitchFamily="18" charset="0"/>
              </a:rPr>
              <a:t>        И каждый эту песню ждёт.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Bahnschrift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ahnschrift" pitchFamily="34" charset="0"/>
                <a:ea typeface="Corbel" pitchFamily="34" charset="0"/>
                <a:cs typeface="Times New Roman" pitchFamily="18" charset="0"/>
              </a:rPr>
              <a:t>           Давайте за руки возьмёмся,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Bahnschrift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ahnschrift" pitchFamily="34" charset="0"/>
                <a:ea typeface="Corbel" pitchFamily="34" charset="0"/>
                <a:cs typeface="Times New Roman" pitchFamily="18" charset="0"/>
              </a:rPr>
              <a:t>          Давайте вместе песню петь,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Bahnschrift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ahnschrift" pitchFamily="34" charset="0"/>
                <a:ea typeface="Corbel" pitchFamily="34" charset="0"/>
                <a:cs typeface="Times New Roman" pitchFamily="18" charset="0"/>
              </a:rPr>
              <a:t>           Давайте просто улыбнёмся,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Bahnschrift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ahnschrift" pitchFamily="34" charset="0"/>
                <a:ea typeface="Corbel" pitchFamily="34" charset="0"/>
                <a:cs typeface="Times New Roman" pitchFamily="18" charset="0"/>
              </a:rPr>
              <a:t>           И жить нам станет веселей!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Bahnschrift" pitchFamily="34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143372" y="2571744"/>
            <a:ext cx="4786346" cy="4143404"/>
          </a:xfrm>
          <a:prstGeom prst="roundRect">
            <a:avLst/>
          </a:prstGeom>
          <a:solidFill>
            <a:srgbClr val="99CCFF"/>
          </a:solidFill>
          <a:ln>
            <a:solidFill>
              <a:srgbClr val="99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4357686" y="3184112"/>
          <a:ext cx="4357718" cy="3316722"/>
        </p:xfrm>
        <a:graphic>
          <a:graphicData uri="http://schemas.openxmlformats.org/drawingml/2006/table">
            <a:tbl>
              <a:tblPr/>
              <a:tblGrid>
                <a:gridCol w="2214578"/>
                <a:gridCol w="2143140"/>
              </a:tblGrid>
              <a:tr h="169994">
                <a:tc>
                  <a:txBody>
                    <a:bodyPr/>
                    <a:lstStyle/>
                    <a:p>
                      <a:pPr marL="67945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 err="1" smtClean="0">
                          <a:latin typeface="Times New Roman"/>
                          <a:ea typeface="Arial"/>
                          <a:cs typeface="Times New Roman"/>
                        </a:rPr>
                        <a:t>Сбор</a:t>
                      </a:r>
                      <a:r>
                        <a:rPr lang="ru-RU" sz="1300" b="1" dirty="0" smtClean="0">
                          <a:latin typeface="Times New Roman"/>
                          <a:ea typeface="Arial"/>
                          <a:cs typeface="Times New Roman"/>
                        </a:rPr>
                        <a:t> </a:t>
                      </a:r>
                      <a:r>
                        <a:rPr lang="en-US" sz="1300" b="1" dirty="0" err="1" smtClean="0">
                          <a:latin typeface="Times New Roman"/>
                          <a:ea typeface="Arial"/>
                          <a:cs typeface="Times New Roman"/>
                        </a:rPr>
                        <a:t>детей</a:t>
                      </a:r>
                      <a:endParaRPr lang="ru-RU" sz="1000" b="1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7670" marR="39497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latin typeface="Times New Roman"/>
                          <a:ea typeface="Arial"/>
                          <a:cs typeface="Times New Roman"/>
                        </a:rPr>
                        <a:t>8.00 - 8.30</a:t>
                      </a:r>
                      <a:endParaRPr lang="ru-RU" sz="1000" b="1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994">
                <a:tc>
                  <a:txBody>
                    <a:bodyPr/>
                    <a:lstStyle/>
                    <a:p>
                      <a:pPr marL="67945">
                        <a:spcAft>
                          <a:spcPts val="0"/>
                        </a:spcAft>
                      </a:pPr>
                      <a:r>
                        <a:rPr lang="en-US" sz="1300" b="1" dirty="0" err="1" smtClean="0">
                          <a:latin typeface="Times New Roman"/>
                          <a:ea typeface="Arial"/>
                          <a:cs typeface="Times New Roman"/>
                        </a:rPr>
                        <a:t>Утренняя</a:t>
                      </a:r>
                      <a:r>
                        <a:rPr lang="ru-RU" sz="1300" b="1" dirty="0" smtClean="0">
                          <a:latin typeface="Times New Roman"/>
                          <a:ea typeface="Arial"/>
                          <a:cs typeface="Times New Roman"/>
                        </a:rPr>
                        <a:t> </a:t>
                      </a:r>
                      <a:r>
                        <a:rPr lang="en-US" sz="1300" b="1" dirty="0" err="1" smtClean="0">
                          <a:latin typeface="Times New Roman"/>
                          <a:ea typeface="Arial"/>
                          <a:cs typeface="Times New Roman"/>
                        </a:rPr>
                        <a:t>линейка</a:t>
                      </a:r>
                      <a:endParaRPr lang="ru-RU" sz="1000" b="1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7670" marR="394970" algn="ctr">
                        <a:spcAft>
                          <a:spcPts val="0"/>
                        </a:spcAft>
                      </a:pPr>
                      <a:r>
                        <a:rPr lang="en-US" sz="1300" b="1">
                          <a:latin typeface="Times New Roman"/>
                          <a:ea typeface="Arial"/>
                          <a:cs typeface="Times New Roman"/>
                        </a:rPr>
                        <a:t>8.30 - 8.45</a:t>
                      </a:r>
                      <a:endParaRPr lang="ru-RU" sz="1000" b="1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994">
                <a:tc>
                  <a:txBody>
                    <a:bodyPr/>
                    <a:lstStyle/>
                    <a:p>
                      <a:pPr marL="67945">
                        <a:spcAft>
                          <a:spcPts val="0"/>
                        </a:spcAft>
                      </a:pPr>
                      <a:r>
                        <a:rPr lang="en-US" sz="1300" b="1" dirty="0" err="1">
                          <a:latin typeface="Times New Roman"/>
                          <a:ea typeface="Arial"/>
                          <a:cs typeface="Times New Roman"/>
                        </a:rPr>
                        <a:t>Зарядка</a:t>
                      </a:r>
                      <a:endParaRPr lang="ru-RU" sz="1000" b="1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7670" marR="394970" algn="ctr">
                        <a:spcAft>
                          <a:spcPts val="0"/>
                        </a:spcAft>
                      </a:pPr>
                      <a:r>
                        <a:rPr lang="en-US" sz="1300" b="1">
                          <a:latin typeface="Times New Roman"/>
                          <a:ea typeface="Arial"/>
                          <a:cs typeface="Times New Roman"/>
                        </a:rPr>
                        <a:t>8.45 - 9.00</a:t>
                      </a:r>
                      <a:endParaRPr lang="ru-RU" sz="1000" b="1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994">
                <a:tc>
                  <a:txBody>
                    <a:bodyPr/>
                    <a:lstStyle/>
                    <a:p>
                      <a:pPr marL="67945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 err="1">
                          <a:latin typeface="Times New Roman"/>
                          <a:ea typeface="Arial"/>
                          <a:cs typeface="Times New Roman"/>
                        </a:rPr>
                        <a:t>Завтрак</a:t>
                      </a:r>
                      <a:endParaRPr lang="ru-RU" sz="1000" b="1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6400" marR="39497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latin typeface="Times New Roman"/>
                          <a:ea typeface="Arial"/>
                          <a:cs typeface="Times New Roman"/>
                        </a:rPr>
                        <a:t>9.00 - 9.30</a:t>
                      </a:r>
                      <a:endParaRPr lang="ru-RU" sz="1000" b="1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994">
                <a:tc>
                  <a:txBody>
                    <a:bodyPr/>
                    <a:lstStyle/>
                    <a:p>
                      <a:pPr marL="67945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 err="1">
                          <a:latin typeface="Times New Roman"/>
                          <a:ea typeface="Arial"/>
                          <a:cs typeface="Times New Roman"/>
                        </a:rPr>
                        <a:t>Инструктаж</a:t>
                      </a:r>
                      <a:r>
                        <a:rPr lang="en-US" sz="1300" b="1" dirty="0">
                          <a:latin typeface="Times New Roman"/>
                          <a:ea typeface="Arial"/>
                          <a:cs typeface="Times New Roman"/>
                        </a:rPr>
                        <a:t> ТБ</a:t>
                      </a:r>
                      <a:endParaRPr lang="ru-RU" sz="1000" b="1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6400" marR="39497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latin typeface="Times New Roman"/>
                          <a:ea typeface="Arial"/>
                          <a:cs typeface="Times New Roman"/>
                        </a:rPr>
                        <a:t>9.30 - 9.40</a:t>
                      </a:r>
                      <a:endParaRPr lang="ru-RU" sz="1000" b="1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9982">
                <a:tc>
                  <a:txBody>
                    <a:bodyPr/>
                    <a:lstStyle/>
                    <a:p>
                      <a:pPr marL="67945"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/>
                          <a:ea typeface="Arial"/>
                          <a:cs typeface="Times New Roman"/>
                        </a:rPr>
                        <a:t>Работа по плану отрядов</a:t>
                      </a:r>
                      <a:endParaRPr lang="ru-RU" sz="1000" b="1" dirty="0">
                        <a:latin typeface="Arial"/>
                        <a:ea typeface="Arial"/>
                        <a:cs typeface="Times New Roman"/>
                      </a:endParaRPr>
                    </a:p>
                    <a:p>
                      <a:pPr marL="67945"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/>
                          <a:ea typeface="Arial"/>
                          <a:cs typeface="Times New Roman"/>
                        </a:rPr>
                        <a:t>(</a:t>
                      </a:r>
                      <a:r>
                        <a:rPr lang="ru-RU" sz="1300" b="1" dirty="0" err="1">
                          <a:latin typeface="Times New Roman"/>
                          <a:ea typeface="Arial"/>
                          <a:cs typeface="Times New Roman"/>
                        </a:rPr>
                        <a:t>общелагерное</a:t>
                      </a:r>
                      <a:r>
                        <a:rPr lang="ru-RU" sz="1300" b="1" dirty="0">
                          <a:latin typeface="Times New Roman"/>
                          <a:ea typeface="Arial"/>
                          <a:cs typeface="Times New Roman"/>
                        </a:rPr>
                        <a:t> мероприятие)</a:t>
                      </a:r>
                      <a:endParaRPr lang="ru-RU" sz="1000" b="1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5765" marR="394970" algn="ctr">
                        <a:spcAft>
                          <a:spcPts val="0"/>
                        </a:spcAft>
                      </a:pPr>
                      <a:r>
                        <a:rPr lang="en-US" sz="1300" b="1" dirty="0">
                          <a:latin typeface="Times New Roman"/>
                          <a:ea typeface="Arial"/>
                          <a:cs typeface="Times New Roman"/>
                        </a:rPr>
                        <a:t>9.40 - 10.40</a:t>
                      </a:r>
                      <a:endParaRPr lang="ru-RU" sz="1000" b="1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988">
                <a:tc>
                  <a:txBody>
                    <a:bodyPr/>
                    <a:lstStyle/>
                    <a:p>
                      <a:pPr marL="67945">
                        <a:spcAft>
                          <a:spcPts val="0"/>
                        </a:spcAft>
                      </a:pPr>
                      <a:r>
                        <a:rPr lang="en-US" sz="1300" b="1" dirty="0" err="1" smtClean="0">
                          <a:latin typeface="Times New Roman"/>
                          <a:ea typeface="Arial"/>
                          <a:cs typeface="Times New Roman"/>
                        </a:rPr>
                        <a:t>Оздоровительные</a:t>
                      </a:r>
                      <a:r>
                        <a:rPr lang="ru-RU" sz="1300" b="1" dirty="0" smtClean="0">
                          <a:latin typeface="Times New Roman"/>
                          <a:ea typeface="Arial"/>
                          <a:cs typeface="Times New Roman"/>
                        </a:rPr>
                        <a:t> </a:t>
                      </a:r>
                      <a:r>
                        <a:rPr lang="en-US" sz="1300" b="1" dirty="0" err="1" smtClean="0">
                          <a:latin typeface="Times New Roman"/>
                          <a:ea typeface="Arial"/>
                          <a:cs typeface="Times New Roman"/>
                        </a:rPr>
                        <a:t>мероприятия</a:t>
                      </a:r>
                      <a:endParaRPr lang="ru-RU" sz="1000" b="1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5765" marR="394970" algn="ctr">
                        <a:spcAft>
                          <a:spcPts val="0"/>
                        </a:spcAft>
                      </a:pPr>
                      <a:r>
                        <a:rPr lang="en-US" sz="1300" b="1">
                          <a:latin typeface="Times New Roman"/>
                          <a:ea typeface="Arial"/>
                          <a:cs typeface="Times New Roman"/>
                        </a:rPr>
                        <a:t>10.40 - 11.30</a:t>
                      </a:r>
                      <a:endParaRPr lang="ru-RU" sz="1000" b="1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988">
                <a:tc>
                  <a:txBody>
                    <a:bodyPr/>
                    <a:lstStyle/>
                    <a:p>
                      <a:pPr marL="67945">
                        <a:spcAft>
                          <a:spcPts val="0"/>
                        </a:spcAft>
                      </a:pPr>
                      <a:r>
                        <a:rPr lang="en-US" sz="1300" b="1" dirty="0" err="1" smtClean="0">
                          <a:latin typeface="Times New Roman"/>
                          <a:ea typeface="Arial"/>
                          <a:cs typeface="Times New Roman"/>
                        </a:rPr>
                        <a:t>Творческие</a:t>
                      </a:r>
                      <a:r>
                        <a:rPr lang="ru-RU" sz="1300" b="1" dirty="0" smtClean="0">
                          <a:latin typeface="Times New Roman"/>
                          <a:ea typeface="Arial"/>
                          <a:cs typeface="Times New Roman"/>
                        </a:rPr>
                        <a:t> </a:t>
                      </a:r>
                      <a:r>
                        <a:rPr lang="en-US" sz="1300" b="1" dirty="0" err="1" smtClean="0">
                          <a:latin typeface="Times New Roman"/>
                          <a:ea typeface="Arial"/>
                          <a:cs typeface="Times New Roman"/>
                        </a:rPr>
                        <a:t>познавательные</a:t>
                      </a:r>
                      <a:r>
                        <a:rPr lang="ru-RU" sz="1300" b="1" dirty="0" smtClean="0">
                          <a:latin typeface="Times New Roman"/>
                          <a:ea typeface="Arial"/>
                          <a:cs typeface="Times New Roman"/>
                        </a:rPr>
                        <a:t> </a:t>
                      </a:r>
                      <a:r>
                        <a:rPr lang="en-US" sz="1300" b="1" dirty="0" err="1" smtClean="0">
                          <a:latin typeface="Times New Roman"/>
                          <a:ea typeface="Arial"/>
                          <a:cs typeface="Times New Roman"/>
                        </a:rPr>
                        <a:t>дела</a:t>
                      </a:r>
                      <a:endParaRPr lang="ru-RU" sz="1000" b="1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5765" marR="394970" algn="ctr">
                        <a:spcAft>
                          <a:spcPts val="0"/>
                        </a:spcAft>
                      </a:pPr>
                      <a:r>
                        <a:rPr lang="en-US" sz="1300" b="1" dirty="0">
                          <a:latin typeface="Times New Roman"/>
                          <a:ea typeface="Arial"/>
                          <a:cs typeface="Times New Roman"/>
                        </a:rPr>
                        <a:t>11.30-12.10</a:t>
                      </a:r>
                      <a:endParaRPr lang="ru-RU" sz="1000" b="1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054">
                <a:tc>
                  <a:txBody>
                    <a:bodyPr/>
                    <a:lstStyle/>
                    <a:p>
                      <a:pPr marL="67945">
                        <a:spcAft>
                          <a:spcPts val="0"/>
                        </a:spcAft>
                      </a:pPr>
                      <a:r>
                        <a:rPr lang="en-US" sz="1300" b="1">
                          <a:latin typeface="Times New Roman"/>
                          <a:ea typeface="Arial"/>
                          <a:cs typeface="Times New Roman"/>
                        </a:rPr>
                        <a:t>Обед</a:t>
                      </a:r>
                      <a:endParaRPr lang="ru-RU" sz="1000" b="1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5765" marR="394970" algn="ctr">
                        <a:spcAft>
                          <a:spcPts val="0"/>
                        </a:spcAft>
                      </a:pPr>
                      <a:r>
                        <a:rPr lang="en-US" sz="1300" b="1" dirty="0">
                          <a:latin typeface="Times New Roman"/>
                          <a:ea typeface="Arial"/>
                          <a:cs typeface="Times New Roman"/>
                        </a:rPr>
                        <a:t>12.10 – 12.30</a:t>
                      </a:r>
                      <a:endParaRPr lang="ru-RU" sz="1000" b="1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054">
                <a:tc>
                  <a:txBody>
                    <a:bodyPr/>
                    <a:lstStyle/>
                    <a:p>
                      <a:pPr marL="67945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latin typeface="Times New Roman"/>
                          <a:ea typeface="Arial"/>
                          <a:cs typeface="Times New Roman"/>
                        </a:rPr>
                        <a:t>Час в отряде</a:t>
                      </a:r>
                      <a:endParaRPr lang="ru-RU" sz="1000" b="1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5765" marR="39497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latin typeface="Times New Roman"/>
                          <a:ea typeface="Arial"/>
                          <a:cs typeface="Times New Roman"/>
                        </a:rPr>
                        <a:t>12.30 – 13.30</a:t>
                      </a:r>
                      <a:endParaRPr lang="ru-RU" sz="1000" b="1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054">
                <a:tc>
                  <a:txBody>
                    <a:bodyPr/>
                    <a:lstStyle/>
                    <a:p>
                      <a:pPr marL="67945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latin typeface="Times New Roman"/>
                          <a:ea typeface="Arial"/>
                          <a:cs typeface="Times New Roman"/>
                        </a:rPr>
                        <a:t>Полдник</a:t>
                      </a:r>
                      <a:endParaRPr lang="ru-RU" sz="1000" b="1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5765" marR="39497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latin typeface="Times New Roman"/>
                          <a:ea typeface="Arial"/>
                          <a:cs typeface="Times New Roman"/>
                        </a:rPr>
                        <a:t>13.30 - 13.45</a:t>
                      </a:r>
                      <a:endParaRPr lang="ru-RU" sz="1000" b="1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67945">
                        <a:spcAft>
                          <a:spcPts val="0"/>
                        </a:spcAft>
                      </a:pPr>
                      <a:r>
                        <a:rPr lang="en-US" sz="1300" b="1" dirty="0" err="1">
                          <a:latin typeface="Times New Roman"/>
                          <a:ea typeface="Arial"/>
                          <a:cs typeface="Times New Roman"/>
                        </a:rPr>
                        <a:t>Линейка</a:t>
                      </a:r>
                      <a:r>
                        <a:rPr lang="en-US" sz="1300" b="1" dirty="0">
                          <a:latin typeface="Times New Roman"/>
                          <a:ea typeface="Arial"/>
                          <a:cs typeface="Times New Roman"/>
                        </a:rPr>
                        <a:t>, </a:t>
                      </a:r>
                      <a:r>
                        <a:rPr lang="en-US" sz="1300" b="1" dirty="0" err="1" smtClean="0">
                          <a:latin typeface="Times New Roman"/>
                          <a:ea typeface="Arial"/>
                          <a:cs typeface="Times New Roman"/>
                        </a:rPr>
                        <a:t>уход</a:t>
                      </a:r>
                      <a:r>
                        <a:rPr lang="ru-RU" sz="1300" b="1" dirty="0" smtClean="0">
                          <a:latin typeface="Times New Roman"/>
                          <a:ea typeface="Arial"/>
                          <a:cs typeface="Times New Roman"/>
                        </a:rPr>
                        <a:t> </a:t>
                      </a:r>
                      <a:r>
                        <a:rPr lang="en-US" sz="1300" b="1" dirty="0" err="1" smtClean="0">
                          <a:latin typeface="Times New Roman"/>
                          <a:ea typeface="Arial"/>
                          <a:cs typeface="Times New Roman"/>
                        </a:rPr>
                        <a:t>домой</a:t>
                      </a:r>
                      <a:endParaRPr lang="ru-RU" sz="1000" b="1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5765" marR="394970" algn="ctr">
                        <a:spcAft>
                          <a:spcPts val="0"/>
                        </a:spcAft>
                      </a:pPr>
                      <a:r>
                        <a:rPr lang="en-US" sz="1300" b="1" dirty="0">
                          <a:latin typeface="Times New Roman"/>
                          <a:ea typeface="Arial"/>
                          <a:cs typeface="Times New Roman"/>
                        </a:rPr>
                        <a:t>13.45 - 14.00</a:t>
                      </a:r>
                      <a:endParaRPr lang="ru-RU" sz="1000" b="1" dirty="0"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8" name="Прямоугольник 17"/>
          <p:cNvSpPr/>
          <p:nvPr/>
        </p:nvSpPr>
        <p:spPr>
          <a:xfrm>
            <a:off x="5929322" y="2714620"/>
            <a:ext cx="1264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/>
                </a:solidFill>
              </a:rPr>
              <a:t>Режим дня</a:t>
            </a:r>
            <a:endParaRPr lang="ru-RU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accent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412" name="WordArt 4"/>
          <p:cNvSpPr>
            <a:spLocks noChangeArrowheads="1" noChangeShapeType="1" noTextEdit="1"/>
          </p:cNvSpPr>
          <p:nvPr/>
        </p:nvSpPr>
        <p:spPr bwMode="auto">
          <a:xfrm>
            <a:off x="1500166" y="214290"/>
            <a:ext cx="6072230" cy="121448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chemeClr val="accent6">
                      <a:lumMod val="60000"/>
                      <a:lumOff val="40000"/>
                    </a:schemeClr>
                  </a:solidFill>
                  <a:round/>
                  <a:headEnd/>
                  <a:tailEnd/>
                </a:ln>
                <a:solidFill>
                  <a:srgbClr val="FFC000"/>
                </a:solidFill>
                <a:effectLst/>
                <a:latin typeface="Impact"/>
              </a:rPr>
              <a:t>План-сетка  лагеря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chemeClr val="accent6">
                      <a:lumMod val="60000"/>
                      <a:lumOff val="40000"/>
                    </a:schemeClr>
                  </a:solidFill>
                  <a:round/>
                  <a:headEnd/>
                  <a:tailEnd/>
                </a:ln>
                <a:solidFill>
                  <a:srgbClr val="FFC000"/>
                </a:solidFill>
                <a:effectLst/>
                <a:latin typeface="Impact"/>
              </a:rPr>
              <a:t>«Солнечный»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1643050"/>
            <a:ext cx="13572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1</a:t>
            </a:r>
            <a:r>
              <a:rPr lang="ru-RU" dirty="0" smtClean="0">
                <a:ln w="9525">
                  <a:solidFill>
                    <a:schemeClr val="tx1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 </a:t>
            </a:r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День  Защиты</a:t>
            </a:r>
          </a:p>
          <a:p>
            <a:pPr algn="ctr"/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 детей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500166" y="1643050"/>
            <a:ext cx="16430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2 День </a:t>
            </a:r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открытия лагерной смены</a:t>
            </a:r>
            <a:endParaRPr lang="ru-RU" dirty="0">
              <a:ln w="9525">
                <a:solidFill>
                  <a:srgbClr val="F75447"/>
                </a:solidFill>
              </a:ln>
              <a:effectLst/>
              <a:latin typeface="Bahnschrift" pitchFamily="34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928926" y="1714488"/>
            <a:ext cx="15001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3 День</a:t>
            </a:r>
          </a:p>
          <a:p>
            <a:pPr algn="ctr"/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ГТО</a:t>
            </a:r>
            <a:endParaRPr lang="ru-RU" dirty="0">
              <a:ln w="9525">
                <a:solidFill>
                  <a:srgbClr val="F75447"/>
                </a:solidFill>
              </a:ln>
              <a:effectLst/>
              <a:latin typeface="Bahnschrift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286248" y="1714488"/>
            <a:ext cx="1428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4 День</a:t>
            </a:r>
          </a:p>
          <a:p>
            <a:pPr algn="ctr"/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ПДД</a:t>
            </a:r>
            <a:endParaRPr lang="ru-RU" dirty="0" smtClean="0">
              <a:ln w="9525">
                <a:solidFill>
                  <a:srgbClr val="F75447"/>
                </a:solidFill>
              </a:ln>
              <a:effectLst/>
              <a:latin typeface="Bahnschrift" pitchFamily="34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643570" y="1714488"/>
            <a:ext cx="17145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5 </a:t>
            </a:r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Пушкинский день в России</a:t>
            </a:r>
            <a:endParaRPr lang="ru-RU" dirty="0" smtClean="0">
              <a:ln w="9525">
                <a:solidFill>
                  <a:srgbClr val="F75447"/>
                </a:solidFill>
              </a:ln>
              <a:effectLst/>
              <a:latin typeface="Bahnschrift" pitchFamily="34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429520" y="1714488"/>
            <a:ext cx="15716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6 </a:t>
            </a:r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Всемирный день охраны окружающей среды</a:t>
            </a:r>
            <a:endParaRPr lang="ru-RU" dirty="0" smtClean="0">
              <a:ln w="9525">
                <a:solidFill>
                  <a:srgbClr val="F75447"/>
                </a:solidFill>
              </a:ln>
              <a:effectLst/>
              <a:latin typeface="Bahnschrift" pitchFamily="34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0" y="2928934"/>
            <a:ext cx="15001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   7 День </a:t>
            </a:r>
          </a:p>
          <a:p>
            <a:pPr algn="ctr"/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   </a:t>
            </a:r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звёзд и </a:t>
            </a:r>
            <a:r>
              <a:rPr lang="ru-RU" dirty="0" err="1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флешмобов</a:t>
            </a:r>
            <a:endParaRPr lang="ru-RU" dirty="0" smtClean="0">
              <a:ln w="9525">
                <a:solidFill>
                  <a:srgbClr val="F75447"/>
                </a:solidFill>
              </a:ln>
              <a:effectLst/>
              <a:latin typeface="Bahnschrift" pitchFamily="34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428728" y="2928934"/>
            <a:ext cx="17859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8 День  </a:t>
            </a:r>
          </a:p>
          <a:p>
            <a:pPr lvl="0" algn="ctr"/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Исторической памяти</a:t>
            </a:r>
            <a:endParaRPr lang="ru-RU" dirty="0">
              <a:ln w="9525">
                <a:solidFill>
                  <a:srgbClr val="F75447"/>
                </a:solidFill>
              </a:ln>
              <a:effectLst/>
              <a:latin typeface="Bahnschrift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857488" y="2857496"/>
            <a:ext cx="17145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9  </a:t>
            </a:r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День здоровья</a:t>
            </a:r>
            <a:endParaRPr lang="ru-RU" dirty="0" smtClean="0">
              <a:ln w="9525">
                <a:solidFill>
                  <a:srgbClr val="F75447"/>
                </a:solidFill>
              </a:ln>
              <a:effectLst/>
              <a:latin typeface="Bahnschrift" pitchFamily="34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357686" y="2928934"/>
            <a:ext cx="13573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10 </a:t>
            </a:r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День Нептуна</a:t>
            </a:r>
            <a:endParaRPr lang="ru-RU" dirty="0" smtClean="0">
              <a:ln w="9525">
                <a:solidFill>
                  <a:srgbClr val="F75447"/>
                </a:solidFill>
              </a:ln>
              <a:effectLst/>
              <a:latin typeface="Bahnschrift" pitchFamily="34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857884" y="2786058"/>
            <a:ext cx="13573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11 День </a:t>
            </a:r>
          </a:p>
          <a:p>
            <a:pPr lvl="0" algn="ctr"/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 рекордов Гиннеса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1643042" y="4071942"/>
            <a:ext cx="12858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14 День </a:t>
            </a:r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индейца</a:t>
            </a:r>
            <a:endParaRPr lang="ru-RU" dirty="0" smtClean="0">
              <a:ln w="9525">
                <a:solidFill>
                  <a:srgbClr val="F75447"/>
                </a:solidFill>
              </a:ln>
              <a:effectLst/>
              <a:latin typeface="Bahnschrift" pitchFamily="34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857488" y="4071942"/>
            <a:ext cx="17145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15</a:t>
            </a:r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 </a:t>
            </a:r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Сабантуй в лагере</a:t>
            </a:r>
            <a:endParaRPr lang="ru-RU" dirty="0">
              <a:ln w="9525">
                <a:solidFill>
                  <a:srgbClr val="F75447"/>
                </a:solidFill>
              </a:ln>
              <a:effectLst/>
              <a:latin typeface="Bahnschrift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572396" y="2928934"/>
            <a:ext cx="1214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12 День </a:t>
            </a:r>
          </a:p>
          <a:p>
            <a:pPr lvl="0" algn="ctr"/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 России</a:t>
            </a:r>
            <a:endParaRPr lang="ru-RU" dirty="0">
              <a:ln w="9525">
                <a:solidFill>
                  <a:srgbClr val="F75447"/>
                </a:solidFill>
              </a:ln>
              <a:effectLst/>
              <a:latin typeface="Bahnschrift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572000" y="4071942"/>
            <a:ext cx="1214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16  День </a:t>
            </a:r>
          </a:p>
          <a:p>
            <a:pPr algn="ctr"/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 </a:t>
            </a:r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памяти</a:t>
            </a:r>
            <a:endParaRPr lang="ru-RU" dirty="0">
              <a:ln w="9525">
                <a:solidFill>
                  <a:srgbClr val="F75447"/>
                </a:solidFill>
              </a:ln>
              <a:effectLst/>
              <a:latin typeface="Bahnschrift" pitchFamily="34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715008" y="4000504"/>
            <a:ext cx="17859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17 </a:t>
            </a:r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Россия, которую мы создаём</a:t>
            </a:r>
            <a:endParaRPr lang="ru-RU" dirty="0" smtClean="0">
              <a:ln w="9525">
                <a:solidFill>
                  <a:srgbClr val="F75447"/>
                </a:solidFill>
              </a:ln>
              <a:effectLst/>
              <a:latin typeface="Bahnschrift" pitchFamily="34" charset="0"/>
              <a:cs typeface="Times New Roman" pitchFamily="18" charset="0"/>
            </a:endParaRPr>
          </a:p>
          <a:p>
            <a:pPr lvl="0" algn="ctr"/>
            <a:endParaRPr lang="ru-RU" dirty="0" smtClean="0">
              <a:ln w="9525">
                <a:solidFill>
                  <a:srgbClr val="F75447"/>
                </a:solidFill>
              </a:ln>
              <a:effectLst/>
              <a:latin typeface="Bahnschrift" pitchFamily="34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7358082" y="4000504"/>
            <a:ext cx="15716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 18 </a:t>
            </a:r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Добрые сердца</a:t>
            </a:r>
            <a:endParaRPr lang="ru-RU" dirty="0" smtClean="0">
              <a:ln w="9525">
                <a:solidFill>
                  <a:srgbClr val="F75447"/>
                </a:solidFill>
              </a:ln>
              <a:effectLst/>
              <a:latin typeface="Bahnschrift" pitchFamily="34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57158" y="5357826"/>
            <a:ext cx="12144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19 День </a:t>
            </a:r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Мисс и Мистер лагеря</a:t>
            </a:r>
            <a:endParaRPr lang="ru-RU" dirty="0" smtClean="0">
              <a:ln w="9525">
                <a:solidFill>
                  <a:srgbClr val="F75447"/>
                </a:solidFill>
              </a:ln>
              <a:effectLst/>
              <a:latin typeface="Bahnschrift" pitchFamily="34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500166" y="5357826"/>
            <a:ext cx="15716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20 День</a:t>
            </a:r>
          </a:p>
          <a:p>
            <a:pPr algn="ctr"/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 </a:t>
            </a:r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профессий</a:t>
            </a:r>
            <a:endParaRPr lang="ru-RU" dirty="0">
              <a:ln w="9525">
                <a:solidFill>
                  <a:srgbClr val="F75447"/>
                </a:solidFill>
              </a:ln>
              <a:effectLst/>
              <a:latin typeface="Bahnschrift" pitchFamily="34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857488" y="5286388"/>
            <a:ext cx="15716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21 </a:t>
            </a:r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До свидания, лагерь!</a:t>
            </a:r>
            <a:endParaRPr lang="ru-RU" dirty="0" smtClean="0">
              <a:ln w="9525">
                <a:solidFill>
                  <a:srgbClr val="F75447"/>
                </a:solidFill>
              </a:ln>
              <a:effectLst/>
              <a:latin typeface="Bahnschrift" pitchFamily="34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42844" y="4000504"/>
            <a:ext cx="16430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1</a:t>
            </a:r>
            <a:r>
              <a:rPr lang="en-US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3</a:t>
            </a:r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 День </a:t>
            </a:r>
            <a:r>
              <a:rPr lang="ru-RU" dirty="0" smtClean="0">
                <a:ln w="9525">
                  <a:solidFill>
                    <a:srgbClr val="F75447"/>
                  </a:solidFill>
                </a:ln>
                <a:effectLst/>
                <a:latin typeface="Bahnschrift" pitchFamily="34" charset="0"/>
                <a:cs typeface="Times New Roman" pitchFamily="18" charset="0"/>
              </a:rPr>
              <a:t>юмора и смеха или всё наоборот</a:t>
            </a:r>
            <a:endParaRPr lang="ru-RU" dirty="0" smtClean="0">
              <a:ln w="9525">
                <a:solidFill>
                  <a:srgbClr val="F75447"/>
                </a:solidFill>
              </a:ln>
              <a:effectLst/>
              <a:latin typeface="Bahnschrift" pitchFamily="34" charset="0"/>
              <a:cs typeface="Times New Roman" pitchFamily="18" charset="0"/>
            </a:endParaRPr>
          </a:p>
        </p:txBody>
      </p:sp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5143512"/>
            <a:ext cx="4643438" cy="1714488"/>
          </a:xfrm>
          <a:prstGeom prst="hear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623</TotalTime>
  <Words>274</Words>
  <Application>Microsoft Office PowerPoint</Application>
  <PresentationFormat>Экран (4:3)</PresentationFormat>
  <Paragraphs>80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KPP</dc:creator>
  <cp:lastModifiedBy>admin</cp:lastModifiedBy>
  <cp:revision>54</cp:revision>
  <dcterms:created xsi:type="dcterms:W3CDTF">2018-05-30T18:43:21Z</dcterms:created>
  <dcterms:modified xsi:type="dcterms:W3CDTF">2025-05-28T13:44:26Z</dcterms:modified>
</cp:coreProperties>
</file>